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70" r:id="rId3"/>
    <p:sldId id="287" r:id="rId4"/>
    <p:sldId id="271" r:id="rId5"/>
    <p:sldId id="276" r:id="rId6"/>
    <p:sldId id="277" r:id="rId7"/>
    <p:sldId id="281" r:id="rId8"/>
    <p:sldId id="282" r:id="rId9"/>
    <p:sldId id="283" r:id="rId10"/>
    <p:sldId id="284" r:id="rId11"/>
    <p:sldId id="285" r:id="rId12"/>
    <p:sldId id="288" r:id="rId13"/>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0B34F065-1154-456A-91E3-76DE8E75E17B}"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B8ABB09-4A1D-463E-8065-109CC2B7EFAA}" type="datetimeFigureOut">
              <a:rPr lang="ar-SA" smtClean="0"/>
              <a:pPr/>
              <a:t>07/08/1441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0B34F065-1154-456A-91E3-76DE8E75E17B}" type="slidenum">
              <a:rPr lang="ar-SA" smtClean="0"/>
              <a:pPr/>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8ABB09-4A1D-463E-8065-109CC2B7EFAA}" type="datetimeFigureOut">
              <a:rPr lang="ar-SA" smtClean="0"/>
              <a:pPr/>
              <a:t>07/08/1441</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34F065-1154-456A-91E3-76DE8E75E17B}" type="slidenum">
              <a:rPr lang="ar-SA" smtClean="0"/>
              <a:pPr/>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www.semanticscholar.org/paper/The-clinical-significance-of-cutaneous-xanthomas.-Fleischmajer-Schragger/e1c98aee6f4a06941abb55f2dc8cf94ea79e1efb/figure/1"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hyperlink" Target="https://www.google.com/url?sa=i&amp;rct=j&amp;q=&amp;esrc=s&amp;source=images&amp;cd=&amp;ved=2ahUKEwjlrcbe27DlAhVDCxoKHeJHBGsQjRx6BAgBEAQ&amp;url=https://www.semanticscholar.org/paper/The-clinical-significance-of-cutaneous-xanthomas.-Fleischmajer-Schragger/e1c98aee6f4a06941abb55f2dc8cf94ea79e1efb/figure/1&amp;psig=AOvVaw3p5_PZtoJLNueBiU9CdJ0u&amp;ust=1571861995156480" TargetMode="External"/><Relationship Id="rId5" Type="http://schemas.openxmlformats.org/officeDocument/2006/relationships/image" Target="../media/image4.jpeg"/><Relationship Id="rId4" Type="http://schemas.openxmlformats.org/officeDocument/2006/relationships/hyperlink" Target="https://www.sciencedirect.com/science/article/pii/S0003267098004978" TargetMode="Externa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000109"/>
            <a:ext cx="7772400" cy="1780820"/>
          </a:xfrm>
        </p:spPr>
        <p:txBody>
          <a:bodyPr>
            <a:normAutofit/>
          </a:bodyPr>
          <a:lstStyle/>
          <a:p>
            <a:r>
              <a:rPr lang="en-US" sz="4800" b="1" dirty="0" smtClean="0">
                <a:solidFill>
                  <a:srgbClr val="FF0000"/>
                </a:solidFill>
              </a:rPr>
              <a:t>Disorders of lipid metabolism</a:t>
            </a:r>
            <a:endParaRPr lang="ar-IQ" sz="4800" b="1" dirty="0">
              <a:solidFill>
                <a:srgbClr val="FF0000"/>
              </a:solidFill>
            </a:endParaRPr>
          </a:p>
        </p:txBody>
      </p:sp>
      <p:sp>
        <p:nvSpPr>
          <p:cNvPr id="3" name="عنوان فرعي 2"/>
          <p:cNvSpPr>
            <a:spLocks noGrp="1"/>
          </p:cNvSpPr>
          <p:nvPr>
            <p:ph type="subTitle" idx="1"/>
          </p:nvPr>
        </p:nvSpPr>
        <p:spPr>
          <a:xfrm>
            <a:off x="1371600" y="3571876"/>
            <a:ext cx="6700862" cy="2500330"/>
          </a:xfrm>
        </p:spPr>
        <p:txBody>
          <a:bodyPr>
            <a:noAutofit/>
          </a:bodyPr>
          <a:lstStyle/>
          <a:p>
            <a:pPr algn="ctr"/>
            <a:r>
              <a:rPr lang="en-US" sz="2800" b="1" dirty="0" smtClean="0">
                <a:solidFill>
                  <a:schemeClr val="bg1"/>
                </a:solidFill>
              </a:rPr>
              <a:t>By</a:t>
            </a:r>
          </a:p>
          <a:p>
            <a:pPr algn="ctr"/>
            <a:r>
              <a:rPr lang="en-US" sz="2800" b="1" dirty="0" err="1" smtClean="0">
                <a:solidFill>
                  <a:schemeClr val="bg1"/>
                </a:solidFill>
              </a:rPr>
              <a:t>Dr.Qutaiba</a:t>
            </a:r>
            <a:r>
              <a:rPr lang="en-US" sz="2800" b="1" dirty="0" smtClean="0">
                <a:solidFill>
                  <a:schemeClr val="bg1"/>
                </a:solidFill>
              </a:rPr>
              <a:t>  A. </a:t>
            </a:r>
            <a:r>
              <a:rPr lang="en-US" sz="2800" b="1" dirty="0" err="1" smtClean="0">
                <a:solidFill>
                  <a:schemeClr val="bg1"/>
                </a:solidFill>
              </a:rPr>
              <a:t>Qasim</a:t>
            </a:r>
            <a:endParaRPr lang="en-US" sz="2800" b="1" dirty="0" smtClean="0">
              <a:solidFill>
                <a:schemeClr val="bg1"/>
              </a:solidFill>
            </a:endParaRPr>
          </a:p>
          <a:p>
            <a:pPr algn="ctr"/>
            <a:r>
              <a:rPr lang="en-US" sz="2800" b="1" dirty="0" smtClean="0">
                <a:solidFill>
                  <a:schemeClr val="bg1"/>
                </a:solidFill>
              </a:rPr>
              <a:t>PhD. Clinical Biochemistry</a:t>
            </a:r>
          </a:p>
          <a:p>
            <a:pPr algn="ctr"/>
            <a:r>
              <a:rPr lang="en-US" sz="2800" b="1" dirty="0" smtClean="0">
                <a:solidFill>
                  <a:schemeClr val="bg1"/>
                </a:solidFill>
              </a:rPr>
              <a:t>2020</a:t>
            </a:r>
          </a:p>
          <a:p>
            <a:pPr algn="ctr"/>
            <a:endParaRPr lang="ar-IQ" sz="28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1560" y="332656"/>
            <a:ext cx="8229600" cy="864096"/>
          </a:xfrm>
        </p:spPr>
        <p:txBody>
          <a:bodyPr>
            <a:normAutofit/>
          </a:bodyPr>
          <a:lstStyle/>
          <a:p>
            <a:r>
              <a:rPr lang="en-US" sz="3600" b="1" dirty="0" smtClean="0">
                <a:solidFill>
                  <a:srgbClr val="FF0000"/>
                </a:solidFill>
              </a:rPr>
              <a:t>5-Familial </a:t>
            </a:r>
            <a:r>
              <a:rPr lang="en-US" sz="3600" b="1" dirty="0" err="1" smtClean="0">
                <a:solidFill>
                  <a:srgbClr val="FF0000"/>
                </a:solidFill>
              </a:rPr>
              <a:t>hypertriglyceridaemia</a:t>
            </a:r>
            <a:endParaRPr lang="ar-IQ" sz="3600" b="1" dirty="0">
              <a:solidFill>
                <a:srgbClr val="FF0000"/>
              </a:solidFill>
            </a:endParaRPr>
          </a:p>
        </p:txBody>
      </p:sp>
      <p:sp>
        <p:nvSpPr>
          <p:cNvPr id="3" name="عنصر نائب للمحتوى 2"/>
          <p:cNvSpPr>
            <a:spLocks noGrp="1"/>
          </p:cNvSpPr>
          <p:nvPr>
            <p:ph idx="1"/>
          </p:nvPr>
        </p:nvSpPr>
        <p:spPr>
          <a:xfrm>
            <a:off x="214282" y="1214422"/>
            <a:ext cx="8715436" cy="5357850"/>
          </a:xfrm>
        </p:spPr>
        <p:txBody>
          <a:bodyPr>
            <a:normAutofit/>
          </a:bodyPr>
          <a:lstStyle/>
          <a:p>
            <a:pPr algn="l">
              <a:buNone/>
            </a:pPr>
            <a:r>
              <a:rPr lang="en-US" dirty="0" smtClean="0"/>
              <a:t>Overproduction of VLDL or a decrease in VLDL </a:t>
            </a:r>
            <a:r>
              <a:rPr lang="ar-IQ" dirty="0" smtClean="0"/>
              <a:t> </a:t>
            </a:r>
            <a:r>
              <a:rPr lang="en-US" dirty="0" smtClean="0"/>
              <a:t>conversion to LDL is likely . Often observed with low HDL cholesterol concentration. </a:t>
            </a:r>
          </a:p>
          <a:p>
            <a:pPr algn="l">
              <a:buNone/>
            </a:pPr>
            <a:r>
              <a:rPr lang="en-US" dirty="0" smtClean="0"/>
              <a:t>Acute pancreatitis may also occur and is more likely</a:t>
            </a:r>
          </a:p>
          <a:p>
            <a:pPr algn="l">
              <a:buNone/>
            </a:pPr>
            <a:r>
              <a:rPr lang="en-US" dirty="0" smtClean="0"/>
              <a:t>when the concentration of plasma triglycerides is more than 10 </a:t>
            </a:r>
            <a:r>
              <a:rPr lang="en-US" dirty="0" err="1" smtClean="0"/>
              <a:t>mmol</a:t>
            </a:r>
            <a:r>
              <a:rPr lang="en-US" dirty="0" smtClean="0"/>
              <a:t>/L. Some patients show </a:t>
            </a:r>
            <a:r>
              <a:rPr lang="ar-IQ" dirty="0" smtClean="0"/>
              <a:t> </a:t>
            </a:r>
            <a:r>
              <a:rPr lang="en-US" dirty="0" err="1" smtClean="0"/>
              <a:t>hyperinsulinaemia</a:t>
            </a:r>
            <a:r>
              <a:rPr lang="en-US" dirty="0" smtClean="0"/>
              <a:t> and insulin resistance.</a:t>
            </a:r>
            <a:endParaRPr lang="ar-IQ"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4672"/>
          </a:xfrm>
        </p:spPr>
        <p:txBody>
          <a:bodyPr>
            <a:normAutofit fontScale="90000"/>
          </a:bodyPr>
          <a:lstStyle/>
          <a:p>
            <a:r>
              <a:rPr lang="en-US" sz="3600" b="1" dirty="0" smtClean="0">
                <a:solidFill>
                  <a:srgbClr val="FF0000"/>
                </a:solidFill>
              </a:rPr>
              <a:t>6-Type III </a:t>
            </a:r>
            <a:r>
              <a:rPr lang="en-US" sz="3600" b="1" dirty="0" err="1" smtClean="0">
                <a:solidFill>
                  <a:srgbClr val="FF0000"/>
                </a:solidFill>
              </a:rPr>
              <a:t>hyperlipoproteinaemia</a:t>
            </a:r>
            <a:endParaRPr lang="ar-IQ" sz="3600" b="1" dirty="0">
              <a:solidFill>
                <a:srgbClr val="FF0000"/>
              </a:solidFill>
            </a:endParaRPr>
          </a:p>
        </p:txBody>
      </p:sp>
      <p:sp>
        <p:nvSpPr>
          <p:cNvPr id="3" name="عنصر نائب للمحتوى 2"/>
          <p:cNvSpPr>
            <a:spLocks noGrp="1"/>
          </p:cNvSpPr>
          <p:nvPr>
            <p:ph idx="1"/>
          </p:nvPr>
        </p:nvSpPr>
        <p:spPr>
          <a:xfrm>
            <a:off x="457200" y="1285860"/>
            <a:ext cx="8229600" cy="5143536"/>
          </a:xfrm>
        </p:spPr>
        <p:txBody>
          <a:bodyPr>
            <a:normAutofit fontScale="92500"/>
          </a:bodyPr>
          <a:lstStyle/>
          <a:p>
            <a:pPr algn="l">
              <a:buNone/>
            </a:pPr>
            <a:r>
              <a:rPr lang="en-US" dirty="0" smtClean="0"/>
              <a:t>Also called familial </a:t>
            </a:r>
            <a:r>
              <a:rPr lang="en-US" dirty="0" err="1" smtClean="0"/>
              <a:t>dysbetalipoproteinaemia</a:t>
            </a:r>
            <a:endParaRPr lang="en-US" dirty="0" smtClean="0"/>
          </a:p>
          <a:p>
            <a:pPr algn="l">
              <a:buNone/>
            </a:pPr>
            <a:r>
              <a:rPr lang="en-US" dirty="0" smtClean="0"/>
              <a:t>or broad b-</a:t>
            </a:r>
            <a:r>
              <a:rPr lang="en-US" dirty="0" err="1" smtClean="0"/>
              <a:t>hyperlipidaemia</a:t>
            </a:r>
            <a:r>
              <a:rPr lang="en-US" dirty="0" smtClean="0"/>
              <a:t>. The underlying biochemical defect is one of a reduced</a:t>
            </a:r>
          </a:p>
          <a:p>
            <a:pPr algn="l">
              <a:buNone/>
            </a:pPr>
            <a:r>
              <a:rPr lang="en-US" dirty="0" smtClean="0"/>
              <a:t>clearance of </a:t>
            </a:r>
            <a:r>
              <a:rPr lang="en-US" dirty="0" err="1" smtClean="0"/>
              <a:t>chylomicron</a:t>
            </a:r>
            <a:r>
              <a:rPr lang="en-US" dirty="0" smtClean="0"/>
              <a:t> and VLDL remnants. The</a:t>
            </a:r>
          </a:p>
          <a:p>
            <a:pPr algn="l">
              <a:buNone/>
            </a:pPr>
            <a:r>
              <a:rPr lang="en-US" dirty="0" smtClean="0"/>
              <a:t>name broad b-</a:t>
            </a:r>
            <a:r>
              <a:rPr lang="en-US" dirty="0" err="1" smtClean="0"/>
              <a:t>hyperlipidaemia</a:t>
            </a:r>
            <a:r>
              <a:rPr lang="en-US" dirty="0" smtClean="0"/>
              <a:t> is sometimes used</a:t>
            </a:r>
          </a:p>
          <a:p>
            <a:pPr algn="l">
              <a:buNone/>
            </a:pPr>
            <a:r>
              <a:rPr lang="en-US" dirty="0" smtClean="0"/>
              <a:t>because of the characteristic plasma lipoprotein</a:t>
            </a:r>
          </a:p>
          <a:p>
            <a:pPr algn="l">
              <a:buNone/>
            </a:pPr>
            <a:r>
              <a:rPr lang="en-US" dirty="0" err="1" smtClean="0"/>
              <a:t>electrophoretic</a:t>
            </a:r>
            <a:r>
              <a:rPr lang="en-US" dirty="0" smtClean="0"/>
              <a:t> pattern that is often observed (the</a:t>
            </a:r>
          </a:p>
          <a:p>
            <a:pPr algn="l">
              <a:buNone/>
            </a:pPr>
            <a:r>
              <a:rPr lang="en-US" dirty="0" smtClean="0"/>
              <a:t>broad b-band that is seen being remnant particles). </a:t>
            </a:r>
          </a:p>
          <a:p>
            <a:pPr algn="l">
              <a:buNone/>
            </a:pPr>
            <a:r>
              <a:rPr lang="pt-BR" dirty="0" smtClean="0"/>
              <a:t>The palmar striae (palmar xanthomata), </a:t>
            </a:r>
            <a:r>
              <a:rPr lang="en-US" dirty="0" err="1" smtClean="0"/>
              <a:t>hypercholesterolaemia</a:t>
            </a:r>
            <a:r>
              <a:rPr lang="en-US" dirty="0" smtClean="0"/>
              <a:t> and </a:t>
            </a:r>
            <a:r>
              <a:rPr lang="en-US" dirty="0" err="1" smtClean="0"/>
              <a:t>hypertriglyceridaemia</a:t>
            </a:r>
            <a:r>
              <a:rPr lang="en-US" dirty="0" smtClean="0"/>
              <a:t>, HDL</a:t>
            </a:r>
          </a:p>
          <a:p>
            <a:pPr algn="l">
              <a:buNone/>
            </a:pPr>
            <a:r>
              <a:rPr lang="en-US" dirty="0" smtClean="0"/>
              <a:t>cholesterol concentration is usually low . The diagnosis is ultracentrifugation to separate the lipoprotein particles.</a:t>
            </a:r>
            <a:endParaRPr lang="ar-IQ"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4672"/>
          </a:xfrm>
        </p:spPr>
        <p:txBody>
          <a:bodyPr>
            <a:normAutofit fontScale="90000"/>
          </a:bodyPr>
          <a:lstStyle/>
          <a:p>
            <a:r>
              <a:rPr lang="en-US" sz="4000" b="1" dirty="0" smtClean="0">
                <a:solidFill>
                  <a:srgbClr val="FF0000"/>
                </a:solidFill>
              </a:rPr>
              <a:t>7-Hyperalphalipoproteinaemia</a:t>
            </a:r>
            <a:endParaRPr lang="ar-IQ" sz="4000" b="1" dirty="0">
              <a:solidFill>
                <a:srgbClr val="FF0000"/>
              </a:solidFill>
            </a:endParaRPr>
          </a:p>
        </p:txBody>
      </p:sp>
      <p:sp>
        <p:nvSpPr>
          <p:cNvPr id="3" name="عنصر نائب للمحتوى 2"/>
          <p:cNvSpPr>
            <a:spLocks noGrp="1"/>
          </p:cNvSpPr>
          <p:nvPr>
            <p:ph idx="1"/>
          </p:nvPr>
        </p:nvSpPr>
        <p:spPr>
          <a:xfrm>
            <a:off x="285720" y="1285860"/>
            <a:ext cx="8572560" cy="5143536"/>
          </a:xfrm>
        </p:spPr>
        <p:txBody>
          <a:bodyPr>
            <a:normAutofit fontScale="92500" lnSpcReduction="10000"/>
          </a:bodyPr>
          <a:lstStyle/>
          <a:p>
            <a:pPr algn="l">
              <a:buNone/>
            </a:pPr>
            <a:r>
              <a:rPr lang="en-US" dirty="0" smtClean="0"/>
              <a:t>Elevated plasma HDL cholesterol concentration, total plasma cholesterol concentration can be </a:t>
            </a:r>
            <a:r>
              <a:rPr lang="ar-IQ" dirty="0" smtClean="0"/>
              <a:t> </a:t>
            </a:r>
            <a:r>
              <a:rPr lang="en-US" dirty="0" smtClean="0"/>
              <a:t>elevated, with normal LDL cholesterol concentration. There is no increased prevalence of cardiovascular disease . Some causes of raised plasma high-density lipoprotein (HDL) cholesterol : </a:t>
            </a:r>
          </a:p>
          <a:p>
            <a:pPr algn="l">
              <a:buNone/>
            </a:pPr>
            <a:r>
              <a:rPr lang="en-US" b="1" dirty="0" smtClean="0"/>
              <a:t>Primary</a:t>
            </a:r>
          </a:p>
          <a:p>
            <a:pPr algn="l">
              <a:buNone/>
            </a:pPr>
            <a:r>
              <a:rPr lang="en-US" dirty="0" err="1" smtClean="0"/>
              <a:t>Hyperalphalipoproteinaemia</a:t>
            </a:r>
            <a:endParaRPr lang="en-US" dirty="0" smtClean="0"/>
          </a:p>
          <a:p>
            <a:pPr algn="l">
              <a:buNone/>
            </a:pPr>
            <a:r>
              <a:rPr lang="en-US" dirty="0" smtClean="0"/>
              <a:t>Cholesterol ester transfer protein deficiency</a:t>
            </a:r>
          </a:p>
          <a:p>
            <a:pPr algn="l">
              <a:buNone/>
            </a:pPr>
            <a:r>
              <a:rPr lang="en-US" b="1" dirty="0" smtClean="0"/>
              <a:t>Secondary</a:t>
            </a:r>
          </a:p>
          <a:p>
            <a:pPr algn="l">
              <a:buNone/>
            </a:pPr>
            <a:r>
              <a:rPr lang="en-US" dirty="0" smtClean="0"/>
              <a:t>High ethanol intake</a:t>
            </a:r>
          </a:p>
          <a:p>
            <a:pPr algn="l">
              <a:buNone/>
            </a:pPr>
            <a:r>
              <a:rPr lang="en-US" dirty="0" smtClean="0"/>
              <a:t>Exercise</a:t>
            </a:r>
          </a:p>
          <a:p>
            <a:pPr algn="l">
              <a:buNone/>
            </a:pPr>
            <a:r>
              <a:rPr lang="en-US" dirty="0" smtClean="0"/>
              <a:t>Certain drugs, e.g. estrogens, </a:t>
            </a:r>
            <a:r>
              <a:rPr lang="en-US" dirty="0" err="1" smtClean="0"/>
              <a:t>fibrates</a:t>
            </a:r>
            <a:r>
              <a:rPr lang="en-US" dirty="0" smtClean="0"/>
              <a:t>, nicotinic acid,</a:t>
            </a:r>
          </a:p>
          <a:p>
            <a:pPr algn="l">
              <a:buNone/>
            </a:pPr>
            <a:r>
              <a:rPr lang="en-US" dirty="0" err="1" smtClean="0"/>
              <a:t>statins</a:t>
            </a:r>
            <a:r>
              <a:rPr lang="en-US" dirty="0" smtClean="0"/>
              <a:t>, </a:t>
            </a:r>
            <a:r>
              <a:rPr lang="en-US" dirty="0" err="1" smtClean="0"/>
              <a:t>phenytoin</a:t>
            </a:r>
            <a:r>
              <a:rPr lang="en-US" dirty="0" smtClean="0"/>
              <a:t>, </a:t>
            </a:r>
            <a:r>
              <a:rPr lang="en-US" dirty="0" err="1" smtClean="0"/>
              <a:t>rifampicin</a:t>
            </a:r>
            <a:endParaRPr lang="ar-IQ"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924712"/>
          </a:xfrm>
        </p:spPr>
        <p:txBody>
          <a:bodyPr>
            <a:normAutofit/>
          </a:bodyPr>
          <a:lstStyle/>
          <a:p>
            <a:r>
              <a:rPr lang="en-US" sz="3600" b="1" dirty="0" smtClean="0">
                <a:solidFill>
                  <a:srgbClr val="FF0000"/>
                </a:solidFill>
              </a:rPr>
              <a:t>DISORDERS OF LIPID METABOLISM</a:t>
            </a:r>
            <a:endParaRPr lang="ar-IQ" sz="3600" dirty="0">
              <a:solidFill>
                <a:srgbClr val="FF0000"/>
              </a:solidFill>
            </a:endParaRPr>
          </a:p>
        </p:txBody>
      </p:sp>
      <p:pic>
        <p:nvPicPr>
          <p:cNvPr id="6146" name="Picture 2"/>
          <p:cNvPicPr>
            <a:picLocks noGrp="1" noChangeAspect="1" noChangeArrowheads="1"/>
          </p:cNvPicPr>
          <p:nvPr>
            <p:ph idx="1"/>
          </p:nvPr>
        </p:nvPicPr>
        <p:blipFill>
          <a:blip r:embed="rId4"/>
          <a:stretch>
            <a:fillRect/>
          </a:stretch>
        </p:blipFill>
        <p:spPr bwMode="auto">
          <a:xfrm>
            <a:off x="1208751" y="1935163"/>
            <a:ext cx="6726497" cy="4389437"/>
          </a:xfrm>
          <a:prstGeom prst="rect">
            <a:avLst/>
          </a:prstGeom>
          <a:noFill/>
          <a:ln w="9525">
            <a:noFill/>
            <a:miter lim="800000"/>
            <a:headEnd/>
            <a:tailEnd/>
          </a:ln>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 result for fredrickson lipoprotein electrophoresis">
            <a:hlinkClick r:id="rId4"/>
          </p:cNvPr>
          <p:cNvPicPr>
            <a:picLocks noChangeAspect="1" noChangeArrowheads="1"/>
          </p:cNvPicPr>
          <p:nvPr/>
        </p:nvPicPr>
        <p:blipFill>
          <a:blip r:embed="rId5"/>
          <a:srcRect/>
          <a:stretch>
            <a:fillRect/>
          </a:stretch>
        </p:blipFill>
        <p:spPr bwMode="auto">
          <a:xfrm>
            <a:off x="285720" y="2714620"/>
            <a:ext cx="8429684" cy="3071834"/>
          </a:xfrm>
          <a:prstGeom prst="rect">
            <a:avLst/>
          </a:prstGeom>
          <a:noFill/>
        </p:spPr>
      </p:pic>
      <p:sp>
        <p:nvSpPr>
          <p:cNvPr id="40964" name="AutoShape 4" descr="Image result for fredrickson lipoprotein electrophoresis">
            <a:hlinkClick r:id="rId6"/>
          </p:cNvPr>
          <p:cNvSpPr>
            <a:spLocks noChangeAspect="1" noChangeArrowheads="1"/>
          </p:cNvSpPr>
          <p:nvPr/>
        </p:nvSpPr>
        <p:spPr bwMode="auto">
          <a:xfrm>
            <a:off x="4332288" y="-1081088"/>
            <a:ext cx="4286250" cy="2266951"/>
          </a:xfrm>
          <a:prstGeom prst="rect">
            <a:avLst/>
          </a:prstGeom>
          <a:noFill/>
        </p:spPr>
        <p:txBody>
          <a:bodyPr vert="horz" wrap="square" lIns="91440" tIns="45720" rIns="91440" bIns="45720" numCol="1" anchor="t" anchorCtr="0" compatLnSpc="1">
            <a:prstTxWarp prst="textNoShape">
              <a:avLst/>
            </a:prstTxWarp>
          </a:bodyPr>
          <a:lstStyle/>
          <a:p>
            <a:endParaRPr lang="ar-IQ"/>
          </a:p>
        </p:txBody>
      </p:sp>
      <p:sp>
        <p:nvSpPr>
          <p:cNvPr id="40966" name="AutoShape 6" descr="Image result for fredrickson lipoprotein electrophoresis">
            <a:hlinkClick r:id="rId6"/>
          </p:cNvPr>
          <p:cNvSpPr>
            <a:spLocks noChangeAspect="1" noChangeArrowheads="1"/>
          </p:cNvSpPr>
          <p:nvPr/>
        </p:nvSpPr>
        <p:spPr bwMode="auto">
          <a:xfrm>
            <a:off x="4332288" y="-1081088"/>
            <a:ext cx="4286250" cy="2266951"/>
          </a:xfrm>
          <a:prstGeom prst="rect">
            <a:avLst/>
          </a:prstGeom>
          <a:noFill/>
        </p:spPr>
        <p:txBody>
          <a:bodyPr vert="horz" wrap="square" lIns="91440" tIns="45720" rIns="91440" bIns="45720" numCol="1" anchor="t" anchorCtr="0" compatLnSpc="1">
            <a:prstTxWarp prst="textNoShape">
              <a:avLst/>
            </a:prstTxWarp>
          </a:bodyPr>
          <a:lstStyle/>
          <a:p>
            <a:endParaRPr lang="ar-IQ"/>
          </a:p>
        </p:txBody>
      </p:sp>
      <p:pic>
        <p:nvPicPr>
          <p:cNvPr id="40968" name="Picture 8" descr="Image result for fredrickson lipoprotein electrophoresis">
            <a:hlinkClick r:id="rId7"/>
          </p:cNvPr>
          <p:cNvPicPr>
            <a:picLocks noChangeAspect="1" noChangeArrowheads="1"/>
          </p:cNvPicPr>
          <p:nvPr/>
        </p:nvPicPr>
        <p:blipFill>
          <a:blip r:embed="rId8"/>
          <a:srcRect/>
          <a:stretch>
            <a:fillRect/>
          </a:stretch>
        </p:blipFill>
        <p:spPr bwMode="auto">
          <a:xfrm>
            <a:off x="2143108" y="357167"/>
            <a:ext cx="6429420" cy="2500330"/>
          </a:xfrm>
          <a:prstGeom prst="rect">
            <a:avLst/>
          </a:prstGeo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4672"/>
          </a:xfrm>
        </p:spPr>
        <p:txBody>
          <a:bodyPr>
            <a:normAutofit/>
          </a:bodyPr>
          <a:lstStyle/>
          <a:p>
            <a:r>
              <a:rPr lang="en-US" sz="2800" b="1" dirty="0" smtClean="0">
                <a:solidFill>
                  <a:srgbClr val="FF0000"/>
                </a:solidFill>
              </a:rPr>
              <a:t>1-Chylomicron syndrome</a:t>
            </a:r>
            <a:endParaRPr lang="ar-IQ" sz="2800" b="1" dirty="0">
              <a:solidFill>
                <a:srgbClr val="FF0000"/>
              </a:solidFill>
            </a:endParaRPr>
          </a:p>
        </p:txBody>
      </p:sp>
      <p:sp>
        <p:nvSpPr>
          <p:cNvPr id="3" name="عنصر نائب للمحتوى 2"/>
          <p:cNvSpPr>
            <a:spLocks noGrp="1"/>
          </p:cNvSpPr>
          <p:nvPr>
            <p:ph idx="1"/>
          </p:nvPr>
        </p:nvSpPr>
        <p:spPr>
          <a:xfrm>
            <a:off x="457200" y="1285860"/>
            <a:ext cx="8229600" cy="5214974"/>
          </a:xfrm>
        </p:spPr>
        <p:txBody>
          <a:bodyPr>
            <a:normAutofit fontScale="85000" lnSpcReduction="20000"/>
          </a:bodyPr>
          <a:lstStyle/>
          <a:p>
            <a:pPr algn="l">
              <a:buNone/>
            </a:pPr>
            <a:r>
              <a:rPr lang="en-US" sz="2400" b="1" dirty="0" smtClean="0">
                <a:solidFill>
                  <a:srgbClr val="FF0000"/>
                </a:solidFill>
              </a:rPr>
              <a:t>Causes:</a:t>
            </a:r>
          </a:p>
          <a:p>
            <a:pPr algn="l">
              <a:buNone/>
            </a:pPr>
            <a:r>
              <a:rPr lang="en-US" sz="2400" dirty="0" smtClean="0"/>
              <a:t>1-Lipoprotein lipase deficiency.</a:t>
            </a:r>
          </a:p>
          <a:p>
            <a:pPr algn="l">
              <a:buNone/>
            </a:pPr>
            <a:r>
              <a:rPr lang="en-US" sz="2400" dirty="0" smtClean="0"/>
              <a:t>2-Circulating inhibitors of lipoprotein lipase.</a:t>
            </a:r>
          </a:p>
          <a:p>
            <a:pPr algn="l">
              <a:buNone/>
            </a:pPr>
            <a:r>
              <a:rPr lang="en-US" sz="2400" dirty="0" smtClean="0"/>
              <a:t>3-ApoC2 deficiency.</a:t>
            </a:r>
          </a:p>
          <a:p>
            <a:pPr algn="l">
              <a:buNone/>
            </a:pPr>
            <a:r>
              <a:rPr lang="en-US" sz="2400" b="1" dirty="0" smtClean="0">
                <a:solidFill>
                  <a:srgbClr val="FF0000"/>
                </a:solidFill>
              </a:rPr>
              <a:t>Clinical features:</a:t>
            </a:r>
          </a:p>
          <a:p>
            <a:pPr algn="l">
              <a:buNone/>
            </a:pPr>
            <a:r>
              <a:rPr lang="en-US" sz="2400" dirty="0" smtClean="0"/>
              <a:t>Abdominal pain (often with acute pancreatitis) is typical., Lipid stigmata include eruptive </a:t>
            </a:r>
            <a:r>
              <a:rPr lang="en-US" sz="2400" dirty="0" err="1" smtClean="0"/>
              <a:t>xanthomata,hepatosplenomegaly</a:t>
            </a:r>
            <a:r>
              <a:rPr lang="en-US" sz="2400" dirty="0" smtClean="0"/>
              <a:t> and </a:t>
            </a:r>
            <a:r>
              <a:rPr lang="en-US" sz="2400" dirty="0" err="1" smtClean="0"/>
              <a:t>lipaemia</a:t>
            </a:r>
            <a:r>
              <a:rPr lang="en-US" sz="2400" dirty="0" smtClean="0"/>
              <a:t> </a:t>
            </a:r>
            <a:r>
              <a:rPr lang="en-US" sz="2400" dirty="0" err="1" smtClean="0"/>
              <a:t>retinalis</a:t>
            </a:r>
            <a:r>
              <a:rPr lang="en-US" sz="2400" dirty="0" smtClean="0"/>
              <a:t> .</a:t>
            </a:r>
          </a:p>
          <a:p>
            <a:pPr algn="l">
              <a:buNone/>
            </a:pPr>
            <a:r>
              <a:rPr lang="en-US" sz="2400" b="1" dirty="0" smtClean="0">
                <a:solidFill>
                  <a:srgbClr val="FF0000"/>
                </a:solidFill>
              </a:rPr>
              <a:t>To confirm the diagnosis</a:t>
            </a:r>
            <a:r>
              <a:rPr lang="en-US" sz="2400" b="1" dirty="0" smtClean="0"/>
              <a:t> </a:t>
            </a:r>
            <a:r>
              <a:rPr lang="en-US" sz="2400" dirty="0" smtClean="0"/>
              <a:t>of familial lipoprotein lipase deficiency,</a:t>
            </a:r>
          </a:p>
          <a:p>
            <a:pPr algn="l">
              <a:buNone/>
            </a:pPr>
            <a:r>
              <a:rPr lang="en-US" sz="2400" dirty="0" smtClean="0"/>
              <a:t>plasma lipoprotein lipase can be assayed after the intravenous administration of heparin, which releases the enzyme from endothelial sites. The assay is</a:t>
            </a:r>
          </a:p>
          <a:p>
            <a:pPr algn="l">
              <a:buNone/>
            </a:pPr>
            <a:r>
              <a:rPr lang="en-US" sz="2400" dirty="0" smtClean="0"/>
              <a:t>complicated in that other plasma lipases (hepatic lipase and </a:t>
            </a:r>
            <a:r>
              <a:rPr lang="en-US" sz="2400" dirty="0" err="1" smtClean="0"/>
              <a:t>phospholipase</a:t>
            </a:r>
            <a:r>
              <a:rPr lang="en-US" sz="2400" dirty="0" smtClean="0"/>
              <a:t>, for example) contribute to the overall plasma lipase activity. Inhibition of lipoprotein lipase can be performed using </a:t>
            </a:r>
            <a:r>
              <a:rPr lang="en-US" sz="2400" dirty="0" err="1" smtClean="0"/>
              <a:t>protamine</a:t>
            </a:r>
            <a:r>
              <a:rPr lang="en-US" sz="2400" dirty="0" smtClean="0"/>
              <a:t>, high saline</a:t>
            </a:r>
          </a:p>
          <a:p>
            <a:pPr algn="l">
              <a:buNone/>
            </a:pPr>
            <a:r>
              <a:rPr lang="en-US" sz="2400" dirty="0" smtClean="0"/>
              <a:t>concentrations or specific antibodies and its overall activity can be calculated by subtraction. </a:t>
            </a:r>
            <a:endParaRPr lang="ar-IQ" sz="24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4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564672"/>
          </a:xfrm>
        </p:spPr>
        <p:txBody>
          <a:bodyPr>
            <a:noAutofit/>
          </a:bodyPr>
          <a:lstStyle/>
          <a:p>
            <a:r>
              <a:rPr lang="en-US" sz="4000" b="1" dirty="0" smtClean="0">
                <a:solidFill>
                  <a:srgbClr val="FF0000"/>
                </a:solidFill>
              </a:rPr>
              <a:t>Creamy layer and </a:t>
            </a:r>
            <a:r>
              <a:rPr lang="en-US" sz="4000" b="1" dirty="0" err="1" smtClean="0">
                <a:solidFill>
                  <a:srgbClr val="FF0000"/>
                </a:solidFill>
              </a:rPr>
              <a:t>Lipaemia</a:t>
            </a:r>
            <a:r>
              <a:rPr lang="en-US" sz="4000" b="1" dirty="0" smtClean="0">
                <a:solidFill>
                  <a:srgbClr val="FF0000"/>
                </a:solidFill>
              </a:rPr>
              <a:t> </a:t>
            </a:r>
            <a:r>
              <a:rPr lang="en-US" sz="4000" b="1" dirty="0" err="1" smtClean="0">
                <a:solidFill>
                  <a:srgbClr val="FF0000"/>
                </a:solidFill>
              </a:rPr>
              <a:t>retinalis</a:t>
            </a:r>
            <a:endParaRPr lang="ar-IQ" sz="4000" b="1" dirty="0">
              <a:solidFill>
                <a:srgbClr val="FF0000"/>
              </a:solidFill>
            </a:endParaRPr>
          </a:p>
        </p:txBody>
      </p:sp>
      <p:pic>
        <p:nvPicPr>
          <p:cNvPr id="31746" name="Picture 2"/>
          <p:cNvPicPr>
            <a:picLocks noGrp="1" noChangeAspect="1" noChangeArrowheads="1"/>
          </p:cNvPicPr>
          <p:nvPr>
            <p:ph sz="half" idx="1"/>
          </p:nvPr>
        </p:nvPicPr>
        <p:blipFill>
          <a:blip r:embed="rId4"/>
          <a:srcRect/>
          <a:stretch>
            <a:fillRect/>
          </a:stretch>
        </p:blipFill>
        <p:spPr bwMode="auto">
          <a:xfrm>
            <a:off x="142844" y="1600200"/>
            <a:ext cx="4286280" cy="5114948"/>
          </a:xfrm>
          <a:prstGeom prst="rect">
            <a:avLst/>
          </a:prstGeom>
          <a:noFill/>
          <a:ln w="9525">
            <a:noFill/>
            <a:miter lim="800000"/>
            <a:headEnd/>
            <a:tailEnd/>
          </a:ln>
          <a:effectLst/>
        </p:spPr>
      </p:pic>
      <p:pic>
        <p:nvPicPr>
          <p:cNvPr id="31747" name="Picture 3"/>
          <p:cNvPicPr>
            <a:picLocks noGrp="1" noChangeAspect="1" noChangeArrowheads="1"/>
          </p:cNvPicPr>
          <p:nvPr>
            <p:ph sz="half" idx="2"/>
          </p:nvPr>
        </p:nvPicPr>
        <p:blipFill>
          <a:blip r:embed="rId5"/>
          <a:stretch>
            <a:fillRect/>
          </a:stretch>
        </p:blipFill>
        <p:spPr bwMode="auto">
          <a:xfrm>
            <a:off x="4648200" y="2731521"/>
            <a:ext cx="4038600" cy="2812596"/>
          </a:xfrm>
          <a:prstGeom prst="rect">
            <a:avLst/>
          </a:prstGeom>
          <a:noFill/>
          <a:ln w="9525">
            <a:noFill/>
            <a:miter lim="800000"/>
            <a:headEnd/>
            <a:tailEnd/>
          </a:ln>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636680"/>
          </a:xfrm>
        </p:spPr>
        <p:txBody>
          <a:bodyPr>
            <a:normAutofit/>
          </a:bodyPr>
          <a:lstStyle/>
          <a:p>
            <a:r>
              <a:rPr lang="en-US" sz="3200" b="1" dirty="0" smtClean="0">
                <a:solidFill>
                  <a:srgbClr val="FF0000"/>
                </a:solidFill>
              </a:rPr>
              <a:t>2-Familial </a:t>
            </a:r>
            <a:r>
              <a:rPr lang="en-US" sz="3200" b="1" dirty="0" err="1" smtClean="0">
                <a:solidFill>
                  <a:srgbClr val="FF0000"/>
                </a:solidFill>
              </a:rPr>
              <a:t>hypercholesterolaemia</a:t>
            </a:r>
            <a:r>
              <a:rPr lang="en-US" sz="3200" b="1" dirty="0" smtClean="0">
                <a:solidFill>
                  <a:srgbClr val="FF0000"/>
                </a:solidFill>
              </a:rPr>
              <a:t> (FH)</a:t>
            </a:r>
            <a:endParaRPr lang="ar-IQ" sz="3200" b="1" dirty="0">
              <a:solidFill>
                <a:srgbClr val="FF0000"/>
              </a:solidFill>
            </a:endParaRPr>
          </a:p>
        </p:txBody>
      </p:sp>
      <p:sp>
        <p:nvSpPr>
          <p:cNvPr id="3" name="عنصر نائب للمحتوى 2"/>
          <p:cNvSpPr>
            <a:spLocks noGrp="1"/>
          </p:cNvSpPr>
          <p:nvPr>
            <p:ph idx="1"/>
          </p:nvPr>
        </p:nvSpPr>
        <p:spPr>
          <a:xfrm>
            <a:off x="457200" y="1285860"/>
            <a:ext cx="8229600" cy="5072098"/>
          </a:xfrm>
        </p:spPr>
        <p:txBody>
          <a:bodyPr>
            <a:normAutofit fontScale="85000" lnSpcReduction="20000"/>
          </a:bodyPr>
          <a:lstStyle/>
          <a:p>
            <a:pPr algn="l">
              <a:buNone/>
            </a:pPr>
            <a:r>
              <a:rPr lang="en-US" sz="2800" b="1" dirty="0" smtClean="0">
                <a:solidFill>
                  <a:srgbClr val="FF0000"/>
                </a:solidFill>
              </a:rPr>
              <a:t>Causes:</a:t>
            </a:r>
          </a:p>
          <a:p>
            <a:pPr algn="l">
              <a:buNone/>
            </a:pPr>
            <a:r>
              <a:rPr lang="en-US" sz="2800" dirty="0" smtClean="0"/>
              <a:t>At least five types of mutation of the LDL receptor have been described, resulting in reduced synthesis, failure of transport of the synthesized receptor to the Golgi complex within the cell, defective LDL binding or inadequate expression or defective recycling of the LDL receptor at the cell surface.</a:t>
            </a:r>
          </a:p>
          <a:p>
            <a:pPr algn="l">
              <a:buNone/>
            </a:pPr>
            <a:r>
              <a:rPr lang="en-US" sz="2800" b="1" dirty="0" smtClean="0">
                <a:solidFill>
                  <a:srgbClr val="FF0000"/>
                </a:solidFill>
              </a:rPr>
              <a:t>Clinical features:</a:t>
            </a:r>
          </a:p>
          <a:p>
            <a:pPr algn="l">
              <a:buNone/>
            </a:pPr>
            <a:r>
              <a:rPr lang="en-US" sz="2800" dirty="0" smtClean="0"/>
              <a:t>plasma cholesterol concentration of more than 7.5 </a:t>
            </a:r>
            <a:r>
              <a:rPr lang="en-US" sz="2800" dirty="0" err="1" smtClean="0"/>
              <a:t>mmol</a:t>
            </a:r>
            <a:r>
              <a:rPr lang="en-US" sz="2800" dirty="0" smtClean="0"/>
              <a:t>/L in an adult (more than 6.7 </a:t>
            </a:r>
            <a:r>
              <a:rPr lang="en-US" sz="2800" dirty="0" err="1" smtClean="0"/>
              <a:t>mmol</a:t>
            </a:r>
            <a:r>
              <a:rPr lang="en-US" sz="2800" dirty="0" smtClean="0"/>
              <a:t>/L in children under 16 years) or a plasma LDL cholesterol concentration of more than 4.9 </a:t>
            </a:r>
            <a:r>
              <a:rPr lang="en-US" sz="2800" dirty="0" err="1" smtClean="0"/>
              <a:t>mmol</a:t>
            </a:r>
            <a:r>
              <a:rPr lang="en-US" sz="2800" dirty="0" smtClean="0"/>
              <a:t>/L in an adult in the presence of tendon </a:t>
            </a:r>
            <a:r>
              <a:rPr lang="en-US" sz="2800" dirty="0" err="1" smtClean="0"/>
              <a:t>xanthoma</a:t>
            </a:r>
            <a:r>
              <a:rPr lang="en-US" sz="2800" dirty="0" smtClean="0"/>
              <a:t>. with a relatively normal plasma triglyceride </a:t>
            </a:r>
            <a:r>
              <a:rPr lang="en-US" sz="3300" b="1" dirty="0" smtClean="0"/>
              <a:t>. </a:t>
            </a:r>
            <a:r>
              <a:rPr lang="en-US" sz="2800" b="1" dirty="0" smtClean="0"/>
              <a:t>type </a:t>
            </a:r>
            <a:r>
              <a:rPr lang="en-US" sz="2800" b="1" dirty="0" err="1" smtClean="0"/>
              <a:t>IIa</a:t>
            </a:r>
            <a:r>
              <a:rPr lang="en-US" sz="2800" b="1" dirty="0" smtClean="0"/>
              <a:t> and </a:t>
            </a:r>
            <a:r>
              <a:rPr lang="en-US" sz="2100" b="1" dirty="0" smtClean="0"/>
              <a:t>type </a:t>
            </a:r>
            <a:r>
              <a:rPr lang="en-US" sz="2100" b="1" dirty="0" err="1" smtClean="0"/>
              <a:t>IIb</a:t>
            </a:r>
            <a:r>
              <a:rPr lang="en-US" sz="2100" b="1" dirty="0" smtClean="0"/>
              <a:t> phenotype .</a:t>
            </a:r>
          </a:p>
          <a:p>
            <a:pPr algn="l">
              <a:buNone/>
            </a:pPr>
            <a:r>
              <a:rPr lang="en-US" sz="2400" b="1" dirty="0" smtClean="0">
                <a:solidFill>
                  <a:srgbClr val="FF0000"/>
                </a:solidFill>
              </a:rPr>
              <a:t>The diagnosis of FH</a:t>
            </a:r>
            <a:r>
              <a:rPr lang="en-US" sz="2800" b="1" dirty="0" smtClean="0">
                <a:solidFill>
                  <a:srgbClr val="FF0000"/>
                </a:solidFill>
              </a:rPr>
              <a:t> </a:t>
            </a:r>
            <a:r>
              <a:rPr lang="en-US" sz="2800" b="1" dirty="0" smtClean="0"/>
              <a:t>: </a:t>
            </a:r>
            <a:r>
              <a:rPr lang="en-US" sz="2400" dirty="0" smtClean="0"/>
              <a:t>assay of the LDL receptors and (DNA) screening is now important</a:t>
            </a:r>
            <a:endParaRPr lang="en-US" sz="2800" b="1" dirty="0" smtClean="0">
              <a:solidFill>
                <a:srgbClr val="FF0000"/>
              </a:solidFill>
            </a:endParaRPr>
          </a:p>
          <a:p>
            <a:pPr algn="l">
              <a:buNone/>
            </a:pPr>
            <a:endParaRPr lang="en-US" sz="2800" dirty="0" smtClean="0"/>
          </a:p>
          <a:p>
            <a:pPr algn="l">
              <a:buNone/>
            </a:pPr>
            <a:endParaRPr lang="en-US" sz="2800" b="1" dirty="0" smtClean="0">
              <a:solidFill>
                <a:srgbClr val="FF0000"/>
              </a:solidFill>
            </a:endParaRPr>
          </a:p>
          <a:p>
            <a:pPr algn="l">
              <a:buNone/>
            </a:pPr>
            <a:endParaRPr lang="ar-IQ"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708688"/>
          </a:xfrm>
        </p:spPr>
        <p:txBody>
          <a:bodyPr>
            <a:noAutofit/>
          </a:bodyPr>
          <a:lstStyle/>
          <a:p>
            <a:r>
              <a:rPr lang="en-US" sz="2800" b="1" dirty="0" err="1" smtClean="0">
                <a:solidFill>
                  <a:srgbClr val="FF0000"/>
                </a:solidFill>
              </a:rPr>
              <a:t>Tendinous</a:t>
            </a:r>
            <a:r>
              <a:rPr lang="en-US" sz="2800" b="1" dirty="0" smtClean="0">
                <a:solidFill>
                  <a:srgbClr val="FF0000"/>
                </a:solidFill>
              </a:rPr>
              <a:t> </a:t>
            </a:r>
            <a:r>
              <a:rPr lang="en-US" sz="2800" b="1" dirty="0" err="1" smtClean="0">
                <a:solidFill>
                  <a:srgbClr val="FF0000"/>
                </a:solidFill>
              </a:rPr>
              <a:t>xanthomas</a:t>
            </a:r>
            <a:r>
              <a:rPr lang="en-US" sz="2800" b="1" dirty="0" smtClean="0">
                <a:solidFill>
                  <a:srgbClr val="FF0000"/>
                </a:solidFill>
              </a:rPr>
              <a:t> and Corneal </a:t>
            </a:r>
            <a:r>
              <a:rPr lang="en-US" sz="2800" b="1" dirty="0" err="1" smtClean="0">
                <a:solidFill>
                  <a:srgbClr val="FF0000"/>
                </a:solidFill>
              </a:rPr>
              <a:t>arcus</a:t>
            </a:r>
            <a:r>
              <a:rPr lang="en-US" sz="2800" b="1" dirty="0" smtClean="0">
                <a:solidFill>
                  <a:srgbClr val="FF0000"/>
                </a:solidFill>
              </a:rPr>
              <a:t> in familial </a:t>
            </a:r>
            <a:r>
              <a:rPr lang="en-US" sz="2800" b="1" dirty="0" err="1" smtClean="0">
                <a:solidFill>
                  <a:srgbClr val="FF0000"/>
                </a:solidFill>
              </a:rPr>
              <a:t>hypercholesterolaemia</a:t>
            </a:r>
            <a:r>
              <a:rPr lang="en-US" sz="2800" b="1" dirty="0" smtClean="0">
                <a:solidFill>
                  <a:srgbClr val="FF0000"/>
                </a:solidFill>
              </a:rPr>
              <a:t>.</a:t>
            </a:r>
            <a:endParaRPr lang="ar-IQ" sz="2800" b="1" dirty="0">
              <a:solidFill>
                <a:srgbClr val="FF0000"/>
              </a:solidFill>
            </a:endParaRPr>
          </a:p>
        </p:txBody>
      </p:sp>
      <p:sp>
        <p:nvSpPr>
          <p:cNvPr id="3" name="عنصر نائب للنص 2"/>
          <p:cNvSpPr>
            <a:spLocks noGrp="1"/>
          </p:cNvSpPr>
          <p:nvPr>
            <p:ph type="body" idx="1"/>
          </p:nvPr>
        </p:nvSpPr>
        <p:spPr/>
        <p:txBody>
          <a:bodyPr/>
          <a:lstStyle/>
          <a:p>
            <a:endParaRPr lang="ar-IQ" dirty="0"/>
          </a:p>
        </p:txBody>
      </p:sp>
      <p:sp>
        <p:nvSpPr>
          <p:cNvPr id="5" name="عنصر نائب للنص 4"/>
          <p:cNvSpPr>
            <a:spLocks noGrp="1"/>
          </p:cNvSpPr>
          <p:nvPr>
            <p:ph type="body" sz="half" idx="3"/>
          </p:nvPr>
        </p:nvSpPr>
        <p:spPr/>
        <p:txBody>
          <a:bodyPr/>
          <a:lstStyle/>
          <a:p>
            <a:endParaRPr lang="ar-IQ"/>
          </a:p>
        </p:txBody>
      </p:sp>
      <p:pic>
        <p:nvPicPr>
          <p:cNvPr id="36866" name="Picture 2"/>
          <p:cNvPicPr>
            <a:picLocks noGrp="1" noChangeAspect="1" noChangeArrowheads="1"/>
          </p:cNvPicPr>
          <p:nvPr>
            <p:ph sz="quarter" idx="2"/>
          </p:nvPr>
        </p:nvPicPr>
        <p:blipFill>
          <a:blip r:embed="rId4"/>
          <a:srcRect/>
          <a:stretch>
            <a:fillRect/>
          </a:stretch>
        </p:blipFill>
        <p:spPr bwMode="auto">
          <a:xfrm>
            <a:off x="457200" y="1500174"/>
            <a:ext cx="4114800" cy="4643469"/>
          </a:xfrm>
          <a:prstGeom prst="rect">
            <a:avLst/>
          </a:prstGeom>
          <a:noFill/>
          <a:ln w="9525">
            <a:noFill/>
            <a:miter lim="800000"/>
            <a:headEnd/>
            <a:tailEnd/>
          </a:ln>
          <a:effectLst/>
        </p:spPr>
      </p:pic>
      <p:pic>
        <p:nvPicPr>
          <p:cNvPr id="36867" name="Picture 3"/>
          <p:cNvPicPr>
            <a:picLocks noGrp="1" noChangeAspect="1" noChangeArrowheads="1"/>
          </p:cNvPicPr>
          <p:nvPr>
            <p:ph sz="quarter" idx="4"/>
          </p:nvPr>
        </p:nvPicPr>
        <p:blipFill>
          <a:blip r:embed="rId5"/>
          <a:srcRect/>
          <a:stretch>
            <a:fillRect/>
          </a:stretch>
        </p:blipFill>
        <p:spPr bwMode="auto">
          <a:xfrm>
            <a:off x="4714875" y="1571612"/>
            <a:ext cx="3971925" cy="4500594"/>
          </a:xfrm>
          <a:prstGeom prst="rect">
            <a:avLst/>
          </a:prstGeom>
          <a:noFill/>
          <a:ln w="9525">
            <a:noFill/>
            <a:miter lim="800000"/>
            <a:headEnd/>
            <a:tailEnd/>
          </a:ln>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924712"/>
          </a:xfrm>
        </p:spPr>
        <p:txBody>
          <a:bodyPr>
            <a:normAutofit/>
          </a:bodyPr>
          <a:lstStyle/>
          <a:p>
            <a:r>
              <a:rPr lang="en-US" sz="3200" b="1" dirty="0" smtClean="0">
                <a:solidFill>
                  <a:srgbClr val="FF0000"/>
                </a:solidFill>
              </a:rPr>
              <a:t>3-Familial defective apoB3500</a:t>
            </a:r>
            <a:endParaRPr lang="ar-IQ" sz="3200" b="1" dirty="0">
              <a:solidFill>
                <a:srgbClr val="FF0000"/>
              </a:solidFill>
            </a:endParaRPr>
          </a:p>
        </p:txBody>
      </p:sp>
      <p:sp>
        <p:nvSpPr>
          <p:cNvPr id="3" name="عنصر نائب للمحتوى 2"/>
          <p:cNvSpPr>
            <a:spLocks noGrp="1"/>
          </p:cNvSpPr>
          <p:nvPr>
            <p:ph idx="1"/>
          </p:nvPr>
        </p:nvSpPr>
        <p:spPr>
          <a:xfrm>
            <a:off x="457200" y="1700808"/>
            <a:ext cx="8229600" cy="4425355"/>
          </a:xfrm>
        </p:spPr>
        <p:txBody>
          <a:bodyPr>
            <a:normAutofit/>
          </a:bodyPr>
          <a:lstStyle/>
          <a:p>
            <a:pPr algn="l">
              <a:buNone/>
            </a:pPr>
            <a:r>
              <a:rPr lang="en-US" sz="2400" b="1" dirty="0" smtClean="0">
                <a:solidFill>
                  <a:srgbClr val="FF0000"/>
                </a:solidFill>
              </a:rPr>
              <a:t>Causes: </a:t>
            </a:r>
            <a:r>
              <a:rPr lang="en-US" sz="2400" dirty="0" smtClean="0"/>
              <a:t>mutation in the </a:t>
            </a:r>
            <a:r>
              <a:rPr lang="en-US" sz="2400" dirty="0" err="1" smtClean="0"/>
              <a:t>apoB</a:t>
            </a:r>
            <a:r>
              <a:rPr lang="en-US" sz="2400" dirty="0" smtClean="0"/>
              <a:t> gene resulting in a substitution of arginine at the 3500 amino acid position for glutamine. </a:t>
            </a:r>
            <a:r>
              <a:rPr lang="en-US" sz="2400" dirty="0" err="1" smtClean="0"/>
              <a:t>Apolipoprotein</a:t>
            </a:r>
            <a:r>
              <a:rPr lang="en-US" sz="2400" dirty="0" smtClean="0"/>
              <a:t> B is the </a:t>
            </a:r>
            <a:r>
              <a:rPr lang="en-US" sz="2400" dirty="0" err="1" smtClean="0"/>
              <a:t>ligand</a:t>
            </a:r>
            <a:r>
              <a:rPr lang="en-US" sz="2400" dirty="0" smtClean="0"/>
              <a:t> upon the LDL particle for the LDL receptor.</a:t>
            </a:r>
          </a:p>
          <a:p>
            <a:pPr algn="l">
              <a:buNone/>
            </a:pPr>
            <a:r>
              <a:rPr lang="en-US" sz="2400" dirty="0" smtClean="0"/>
              <a:t>It may be indistinguishable clinically from FH and is also associated with </a:t>
            </a:r>
            <a:r>
              <a:rPr lang="en-US" sz="2400" dirty="0" err="1" smtClean="0"/>
              <a:t>hypercholesterolaemia</a:t>
            </a:r>
            <a:r>
              <a:rPr lang="en-US" sz="2400" dirty="0" smtClean="0"/>
              <a:t> and premature</a:t>
            </a:r>
          </a:p>
          <a:p>
            <a:pPr algn="l">
              <a:buNone/>
            </a:pPr>
            <a:r>
              <a:rPr lang="en-US" sz="2400" dirty="0" smtClean="0"/>
              <a:t>coronary artery disease.</a:t>
            </a:r>
            <a:endParaRPr lang="en-US" sz="2400" b="1" dirty="0" smtClean="0">
              <a:solidFill>
                <a:srgbClr val="FF0000"/>
              </a:solidFill>
            </a:endParaRPr>
          </a:p>
          <a:p>
            <a:pPr algn="l">
              <a:buNone/>
            </a:pPr>
            <a:endParaRPr lang="ar-IQ"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20688"/>
            <a:ext cx="8229600" cy="576064"/>
          </a:xfrm>
        </p:spPr>
        <p:txBody>
          <a:bodyPr>
            <a:normAutofit/>
          </a:bodyPr>
          <a:lstStyle/>
          <a:p>
            <a:r>
              <a:rPr lang="en-US" sz="2800" b="1" dirty="0" smtClean="0">
                <a:solidFill>
                  <a:srgbClr val="FF0000"/>
                </a:solidFill>
              </a:rPr>
              <a:t>4-Familial combined </a:t>
            </a:r>
            <a:r>
              <a:rPr lang="en-US" sz="2800" b="1" dirty="0" err="1" smtClean="0">
                <a:solidFill>
                  <a:srgbClr val="FF0000"/>
                </a:solidFill>
              </a:rPr>
              <a:t>hyperlipidaemia</a:t>
            </a:r>
            <a:r>
              <a:rPr lang="en-US" sz="2800" b="1" dirty="0" smtClean="0">
                <a:solidFill>
                  <a:srgbClr val="FF0000"/>
                </a:solidFill>
              </a:rPr>
              <a:t> (FCH)</a:t>
            </a:r>
            <a:endParaRPr lang="ar-IQ" sz="2800" b="1" dirty="0">
              <a:solidFill>
                <a:srgbClr val="FF0000"/>
              </a:solidFill>
            </a:endParaRPr>
          </a:p>
        </p:txBody>
      </p:sp>
      <p:sp>
        <p:nvSpPr>
          <p:cNvPr id="3" name="عنصر نائب للمحتوى 2"/>
          <p:cNvSpPr>
            <a:spLocks noGrp="1"/>
          </p:cNvSpPr>
          <p:nvPr>
            <p:ph idx="1"/>
          </p:nvPr>
        </p:nvSpPr>
        <p:spPr>
          <a:xfrm>
            <a:off x="457200" y="1214422"/>
            <a:ext cx="8229600" cy="4911741"/>
          </a:xfrm>
        </p:spPr>
        <p:txBody>
          <a:bodyPr>
            <a:noAutofit/>
          </a:bodyPr>
          <a:lstStyle/>
          <a:p>
            <a:pPr algn="l">
              <a:lnSpc>
                <a:spcPct val="120000"/>
              </a:lnSpc>
              <a:buNone/>
            </a:pPr>
            <a:r>
              <a:rPr lang="ar-IQ" sz="2000" dirty="0" smtClean="0"/>
              <a:t> </a:t>
            </a:r>
            <a:r>
              <a:rPr lang="en-US" sz="2000" dirty="0" smtClean="0"/>
              <a:t>Plasma cholesterol and plasma triglyceride are elevated . The Fredrickson’s phenotypes seen in this condition include </a:t>
            </a:r>
            <a:r>
              <a:rPr lang="en-US" sz="2000" dirty="0" err="1" smtClean="0"/>
              <a:t>IIa</a:t>
            </a:r>
            <a:r>
              <a:rPr lang="en-US" sz="2000" dirty="0" smtClean="0"/>
              <a:t>, </a:t>
            </a:r>
            <a:r>
              <a:rPr lang="en-US" sz="2000" dirty="0" err="1" smtClean="0"/>
              <a:t>IIb</a:t>
            </a:r>
            <a:r>
              <a:rPr lang="en-US" sz="2000" dirty="0" smtClean="0"/>
              <a:t> and IV.</a:t>
            </a:r>
          </a:p>
          <a:p>
            <a:pPr algn="l">
              <a:lnSpc>
                <a:spcPct val="120000"/>
              </a:lnSpc>
              <a:buNone/>
            </a:pPr>
            <a:r>
              <a:rPr lang="en-US" sz="2000" dirty="0" smtClean="0"/>
              <a:t>Plasma </a:t>
            </a:r>
            <a:r>
              <a:rPr lang="en-US" sz="2000" dirty="0" err="1" smtClean="0"/>
              <a:t>apoB</a:t>
            </a:r>
            <a:r>
              <a:rPr lang="en-US" sz="2000" dirty="0" smtClean="0"/>
              <a:t> is often elevated due to increased synthesis; LDL and VLDL . </a:t>
            </a:r>
          </a:p>
          <a:p>
            <a:pPr algn="l">
              <a:lnSpc>
                <a:spcPct val="120000"/>
              </a:lnSpc>
              <a:buNone/>
            </a:pPr>
            <a:r>
              <a:rPr lang="en-US" sz="2000" dirty="0" smtClean="0"/>
              <a:t>The diagnosis can be difficult and it sometimes needs to be distinguished from FH (</a:t>
            </a:r>
            <a:r>
              <a:rPr lang="en-US" sz="2000" dirty="0" err="1" smtClean="0"/>
              <a:t>xanthomata</a:t>
            </a:r>
            <a:r>
              <a:rPr lang="en-US" sz="2000" dirty="0" smtClean="0"/>
              <a:t> are not usually present in FCH) and familial </a:t>
            </a:r>
            <a:r>
              <a:rPr lang="en-US" sz="2000" dirty="0" err="1" smtClean="0"/>
              <a:t>hypertriglyceridaemia</a:t>
            </a:r>
            <a:r>
              <a:rPr lang="en-US" sz="2000" dirty="0" smtClean="0"/>
              <a:t> (the </a:t>
            </a:r>
            <a:r>
              <a:rPr lang="en-US" sz="2000" dirty="0" err="1" smtClean="0"/>
              <a:t>IIa</a:t>
            </a:r>
            <a:r>
              <a:rPr lang="en-US" sz="2000" dirty="0" smtClean="0"/>
              <a:t> and </a:t>
            </a:r>
            <a:r>
              <a:rPr lang="en-US" sz="2000" dirty="0" err="1" smtClean="0"/>
              <a:t>IIb</a:t>
            </a:r>
            <a:r>
              <a:rPr lang="en-US" sz="2000" dirty="0" smtClean="0"/>
              <a:t> phenotypes are  not usually found in familial </a:t>
            </a:r>
            <a:r>
              <a:rPr lang="en-US" sz="2000" dirty="0" err="1" smtClean="0"/>
              <a:t>hypertriglyceridaemia</a:t>
            </a:r>
            <a:r>
              <a:rPr lang="en-US" sz="2000" dirty="0" smtClean="0"/>
              <a:t>, although they are in FCH).</a:t>
            </a:r>
          </a:p>
          <a:p>
            <a:pPr algn="l">
              <a:lnSpc>
                <a:spcPct val="120000"/>
              </a:lnSpc>
              <a:buNone/>
            </a:pPr>
            <a:r>
              <a:rPr lang="en-US" sz="2000" dirty="0" smtClean="0"/>
              <a:t> Children with FCH usually show </a:t>
            </a:r>
            <a:r>
              <a:rPr lang="en-US" sz="2000" dirty="0" err="1" smtClean="0"/>
              <a:t>hypertriglyceridaemia</a:t>
            </a:r>
            <a:r>
              <a:rPr lang="en-US" sz="2000" dirty="0" smtClean="0"/>
              <a:t> and not the type </a:t>
            </a:r>
            <a:r>
              <a:rPr lang="en-US" sz="2000" dirty="0" err="1" smtClean="0"/>
              <a:t>IIa</a:t>
            </a:r>
            <a:r>
              <a:rPr lang="en-US" sz="2000" dirty="0" smtClean="0"/>
              <a:t> phenotype (unlike the situation found in FH). Unlike </a:t>
            </a:r>
            <a:r>
              <a:rPr lang="pt-BR" sz="2000" dirty="0" smtClean="0"/>
              <a:t>familial hypertriglyceridaemia, plasma VLDL particles </a:t>
            </a:r>
            <a:r>
              <a:rPr lang="en-US" sz="2000" dirty="0" smtClean="0"/>
              <a:t>are usually smaller in FCH.</a:t>
            </a:r>
            <a:endParaRPr lang="ar-IQ" sz="2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2534</TotalTime>
  <Words>682</Words>
  <Application>Microsoft Office PowerPoint</Application>
  <PresentationFormat>On-screen Show (4:3)</PresentationFormat>
  <Paragraphs>59</Paragraphs>
  <Slides>12</Slides>
  <Notes>0</Notes>
  <HiddenSlides>0</HiddenSlides>
  <MMClips>11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Flow</vt:lpstr>
      <vt:lpstr>Disorders of lipid metabolism</vt:lpstr>
      <vt:lpstr>DISORDERS OF LIPID METABOLISM</vt:lpstr>
      <vt:lpstr>PowerPoint Presentation</vt:lpstr>
      <vt:lpstr>1-Chylomicron syndrome</vt:lpstr>
      <vt:lpstr>Creamy layer and Lipaemia retinalis</vt:lpstr>
      <vt:lpstr>2-Familial hypercholesterolaemia (FH)</vt:lpstr>
      <vt:lpstr>Tendinous xanthomas and Corneal arcus in familial hypercholesterolaemia.</vt:lpstr>
      <vt:lpstr>3-Familial defective apoB3500</vt:lpstr>
      <vt:lpstr>4-Familial combined hyperlipidaemia (FCH)</vt:lpstr>
      <vt:lpstr>5-Familial hypertriglyceridaemia</vt:lpstr>
      <vt:lpstr>6-Type III hyperlipoproteinaemia</vt:lpstr>
      <vt:lpstr>7-Hyperalphalipoproteinaemia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Disorders of lipid metabolism</dc:title>
  <dc:creator>alshaarqa</dc:creator>
  <cp:lastModifiedBy>Maher</cp:lastModifiedBy>
  <cp:revision>114</cp:revision>
  <dcterms:created xsi:type="dcterms:W3CDTF">2019-10-09T20:20:43Z</dcterms:created>
  <dcterms:modified xsi:type="dcterms:W3CDTF">2020-04-01T03:30:32Z</dcterms:modified>
</cp:coreProperties>
</file>